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7"/>
  </p:sldMasterIdLst>
  <p:sldIdLst>
    <p:sldId id="256" r:id="rId18"/>
    <p:sldId id="257" r:id="rId19"/>
    <p:sldId id="259" r:id="rId20"/>
    <p:sldId id="279" r:id="rId21"/>
    <p:sldId id="280" r:id="rId22"/>
    <p:sldId id="281" r:id="rId23"/>
    <p:sldId id="282" r:id="rId24"/>
    <p:sldId id="283" r:id="rId25"/>
    <p:sldId id="278" r:id="rId26"/>
    <p:sldId id="288" r:id="rId27"/>
    <p:sldId id="285" r:id="rId28"/>
    <p:sldId id="286" r:id="rId29"/>
    <p:sldId id="287" r:id="rId30"/>
    <p:sldId id="284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61" r:id="rId3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1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9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3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3858688"/>
            <a:ext cx="13716000" cy="2407558"/>
          </a:xfrm>
        </p:spPr>
        <p:txBody>
          <a:bodyPr/>
          <a:lstStyle/>
          <a:p>
            <a:pPr algn="ctr"/>
            <a:r>
              <a:rPr lang="pt-BR" sz="2800" dirty="0"/>
              <a:t>Sarcomas </a:t>
            </a:r>
            <a:r>
              <a:rPr lang="pt-BR" sz="2800" dirty="0" err="1"/>
              <a:t>sinonasais</a:t>
            </a:r>
            <a:r>
              <a:rPr lang="pt-BR" sz="2800" dirty="0"/>
              <a:t> </a:t>
            </a:r>
            <a:r>
              <a:rPr lang="pt-BR" sz="2800" dirty="0" err="1"/>
              <a:t>bifenotípicos</a:t>
            </a:r>
            <a:r>
              <a:rPr lang="pt-BR" sz="2800" dirty="0"/>
              <a:t> constituem um grupo epigenético distinto, independentemente do tipo de fusão ou transformação de alto grau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547053" y="7553077"/>
            <a:ext cx="11461750" cy="519113"/>
          </a:xfrm>
        </p:spPr>
        <p:txBody>
          <a:bodyPr/>
          <a:lstStyle/>
          <a:p>
            <a:pPr algn="just"/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Nicolai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Merlotti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Gomes, Rodrigo Fonseca Abreu, João Víctor Alves de Castro, Leslie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Domenici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Kulikowski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Beatriz Martins Wolff, Clóvis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Lopes Pinto,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Antonio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G. Nascimento, Ronaldo Nunes Toledo, Anders Meyer, Igor Lima Fernandes, Cristovam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Scapulatempo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Neto, Philipp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Jurmeister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David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Capper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9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Stephania</a:t>
            </a:r>
            <a:r>
              <a:rPr lang="pt-BR" sz="19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Martins Bezerra e Felipe D’Almeida Costa</a:t>
            </a:r>
            <a:endParaRPr lang="pt-BR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pic>
        <p:nvPicPr>
          <p:cNvPr id="9" name="Picture 2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6E820E7D-B47A-09DF-F558-75952979C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128" y="1672798"/>
            <a:ext cx="2133600" cy="5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44C147A-BFB8-F7D7-3405-859EA9D9524F}"/>
              </a:ext>
            </a:extLst>
          </p:cNvPr>
          <p:cNvSpPr txBox="1"/>
          <p:nvPr/>
        </p:nvSpPr>
        <p:spPr>
          <a:xfrm>
            <a:off x="1547053" y="8638133"/>
            <a:ext cx="4142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CONTATO: nicolaimgomes@gmail.com</a:t>
            </a:r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B57931-6D60-D3CA-7866-60336F1C7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6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F54A822-0938-85DA-5EB7-7ADE3213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9103B7-0C63-E8AB-6CA5-D192368D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2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A86A7EB-A27C-5D40-B201-E14A9CF4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9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0DA2B-0CE2-F633-0ACC-BD421C080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CABC73-8D9E-9D4A-5E56-F6C8546A5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25" y="2324835"/>
            <a:ext cx="15963750" cy="67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0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1B89F-B16D-4E3C-74A5-326C0E4B5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360F75D-5059-3187-A0A5-622D619F8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02" y="3860038"/>
            <a:ext cx="6121977" cy="6265491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Todas as amostras se agruparam, formando um grupo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distinto de outras entidades.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Isto ocorreu independentemente do tipo de fusão apresentado ou transformação de alto grau.</a:t>
            </a:r>
          </a:p>
          <a:p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967E995-61A8-88D3-0F55-EC5A68DF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65" y="2022764"/>
            <a:ext cx="10758979" cy="722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Diagonais Recortados 4">
            <a:extLst>
              <a:ext uri="{FF2B5EF4-FFF2-40B4-BE49-F238E27FC236}">
                <a16:creationId xmlns:a16="http://schemas.microsoft.com/office/drawing/2014/main" id="{F75B48BA-6EBE-9B87-9247-07686A080D99}"/>
              </a:ext>
            </a:extLst>
          </p:cNvPr>
          <p:cNvSpPr/>
          <p:nvPr/>
        </p:nvSpPr>
        <p:spPr>
          <a:xfrm>
            <a:off x="942109" y="2313709"/>
            <a:ext cx="5680364" cy="1216131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tSNE</a:t>
            </a:r>
            <a:r>
              <a:rPr lang="pt-BR" sz="2800" dirty="0"/>
              <a:t> com casos de SSB na coorte de referência de </a:t>
            </a:r>
            <a:r>
              <a:rPr lang="pt-BR" sz="2800" dirty="0" err="1"/>
              <a:t>Jurmeister</a:t>
            </a:r>
            <a:r>
              <a:rPr lang="pt-BR" sz="28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056427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99465-91AA-5241-D731-41F345EDA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0DFFAF5-0D14-09C4-0FC5-3DBD1BC0C7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8421" y="4525056"/>
            <a:ext cx="6482195" cy="6265491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Todas as amostras de SSB ainda se agruparam em um mesmo cluster em uma coorte epigenética distinta.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SSB com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PAX3::FOXO1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cluster de SSB e RMSA com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PAX3::MAML3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cluster de RMSA </a:t>
            </a:r>
          </a:p>
          <a:p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384F2E-CB4B-D2E5-7CA9-BFD0D0FE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Diagonais Recortados 4">
            <a:extLst>
              <a:ext uri="{FF2B5EF4-FFF2-40B4-BE49-F238E27FC236}">
                <a16:creationId xmlns:a16="http://schemas.microsoft.com/office/drawing/2014/main" id="{D35FB0CD-BC2D-83B1-38C3-BEE48547A422}"/>
              </a:ext>
            </a:extLst>
          </p:cNvPr>
          <p:cNvSpPr/>
          <p:nvPr/>
        </p:nvSpPr>
        <p:spPr>
          <a:xfrm>
            <a:off x="998392" y="2027008"/>
            <a:ext cx="6262255" cy="2003529"/>
          </a:xfrm>
          <a:prstGeom prst="snip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tSNE</a:t>
            </a:r>
            <a:r>
              <a:rPr lang="pt-BR" sz="2800" dirty="0"/>
              <a:t> com casos de SSB em comparação com uma coorte de neoplasias de partes moles (cortesia da </a:t>
            </a:r>
            <a:r>
              <a:rPr lang="pt-BR" sz="2800" dirty="0" err="1"/>
              <a:t>Dra</a:t>
            </a:r>
            <a:r>
              <a:rPr lang="pt-BR" sz="2800" dirty="0"/>
              <a:t> Josephine </a:t>
            </a:r>
            <a:r>
              <a:rPr lang="pt-BR" sz="2800" dirty="0" err="1"/>
              <a:t>Dermawan</a:t>
            </a:r>
            <a:r>
              <a:rPr lang="pt-BR" sz="2800" dirty="0"/>
              <a:t>, Cleveland Clinic, Ohio, EUA) </a:t>
            </a:r>
          </a:p>
        </p:txBody>
      </p:sp>
    </p:spTree>
    <p:extLst>
      <p:ext uri="{BB962C8B-B14F-4D97-AF65-F5344CB8AC3E}">
        <p14:creationId xmlns:p14="http://schemas.microsoft.com/office/powerpoint/2010/main" val="138799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37C0A7-3A8F-8785-3A08-60716795CA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F591C1-C748-88F2-ECBD-2CEC6018F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Assinaturas epigenéticas podem refletir o grau de diferenciação celular e permanecerem relativamente estáveis e recorrentes entre diferentes tipos celulares.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Esse princípio, quando aplicado a neoplasias, tem o potencial de auxiliar na distinção entre diferentes tumores.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Embora tenha sido usada como ferramenta de pesquisa por muito tempo, sua aplicação como método diagnóstico adjunto é relativamente nova.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1,2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47EDF0-87A9-4082-0D4E-CBBA0CF35E3E}"/>
              </a:ext>
            </a:extLst>
          </p:cNvPr>
          <p:cNvSpPr txBox="1"/>
          <p:nvPr/>
        </p:nvSpPr>
        <p:spPr>
          <a:xfrm>
            <a:off x="5319810" y="8827927"/>
            <a:ext cx="772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Capper D, et al. Nature. 2018; 2. Koelsche C, et al. Nat Commun. 2021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0356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79C18-031A-DF68-55B6-5B98CC261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138F37-E014-7727-A630-62F15E91C9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Além dos tumores do SNC e sarcomas, as neoplasias do trato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também têm sido estudadas através do perfil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do DNA, principalmente com enfoque em carcinomas e tumores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neuroectodérmicos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1,2,3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Embora a coorte inicial do perfil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de tumores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não tenha incluído casos de SSB, todos os casos avaliados de SSB constituíram um cluster epigenético distinto através da análise de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tSNE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C94942-51E7-9DDA-495B-A911FA43E44D}"/>
              </a:ext>
            </a:extLst>
          </p:cNvPr>
          <p:cNvSpPr txBox="1"/>
          <p:nvPr/>
        </p:nvSpPr>
        <p:spPr>
          <a:xfrm>
            <a:off x="3985516" y="8550928"/>
            <a:ext cx="1031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Dogan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2019; 2.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Glöss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Am J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2021; 3.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Jurmeister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P, et al. Nat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Commun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973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19F4DF-5423-588F-9BE2-B7746EC34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44B72C-E473-A4F5-D331-B1807CA05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Isto aconteceu independentemente do tipo de fusão, mesmo no caso com fusão do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FUS::POU2AF3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esta identificada na amostra com transformação de alto grau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metacrônica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Esse tipo raro de fusão também foi descrito em um novo tipo de sarcoma proposto com predileção pelo trato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sinonasal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morfologia distinta, comportamento agressivo.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Porém, em nossa coorte, tanto os componentes de baixo quanto de alto grau claramente se agruparam no cluster do SSB.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1,2,3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5600E1-568E-0665-EA9E-0C85C47CD639}"/>
              </a:ext>
            </a:extLst>
          </p:cNvPr>
          <p:cNvSpPr txBox="1"/>
          <p:nvPr/>
        </p:nvSpPr>
        <p:spPr>
          <a:xfrm>
            <a:off x="4681406" y="8550928"/>
            <a:ext cx="9001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Agaimy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A, et al. Am J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2.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Hiemenz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MC, et al. Genes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Chromosomes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Cancer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3.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Koshyk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O, et al.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81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999925" y="3952567"/>
            <a:ext cx="16287750" cy="4926269"/>
          </a:xfrm>
        </p:spPr>
        <p:txBody>
          <a:bodyPr/>
          <a:lstStyle/>
          <a:p>
            <a:r>
              <a:rPr lang="pt-BR" dirty="0" err="1"/>
              <a:t>Dr</a:t>
            </a:r>
            <a:r>
              <a:rPr lang="pt-BR" dirty="0"/>
              <a:t>(a). Nicolai </a:t>
            </a:r>
            <a:r>
              <a:rPr lang="pt-BR" dirty="0" err="1"/>
              <a:t>Merlotti</a:t>
            </a:r>
            <a:r>
              <a:rPr lang="pt-BR" dirty="0"/>
              <a:t> Gomes afirma não ter conflito</a:t>
            </a:r>
            <a:br>
              <a:rPr lang="pt-BR" dirty="0"/>
            </a:br>
            <a:r>
              <a:rPr lang="pt-BR" dirty="0"/>
              <a:t>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42BF6E-27C2-04C6-B675-8097F82A9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Considerações finais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270257A-3EBB-9B1B-CBDD-0150A86F6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392" y="2086656"/>
            <a:ext cx="16725900" cy="4702071"/>
          </a:xfrm>
        </p:spPr>
        <p:txBody>
          <a:bodyPr/>
          <a:lstStyle/>
          <a:p>
            <a:pPr algn="just"/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Sarcomas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bifenotípicos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têm uma assinatura epigenética distinta, independentemente do tipo de fusão ou presença de componente de alto grau.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Esta descoberta pode ajudar a diagnosticar casos transformados e também a melhorar nossa compreensão dos sarcomas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sinonasais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0072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7A3C7F-73EE-4706-F272-ADA42F3C9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pic>
        <p:nvPicPr>
          <p:cNvPr id="4" name="Picture 2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C2EFA89C-0EFA-BBCA-2E57-377E3425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27" y="2994946"/>
            <a:ext cx="2133600" cy="5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ogotipo&#10;&#10;Descrição gerada automaticamente">
            <a:extLst>
              <a:ext uri="{FF2B5EF4-FFF2-40B4-BE49-F238E27FC236}">
                <a16:creationId xmlns:a16="http://schemas.microsoft.com/office/drawing/2014/main" id="{9EEBCE6B-64FD-49AD-2861-AB7459D6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1" y="2744150"/>
            <a:ext cx="1853648" cy="10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exto&#10;&#10;Descrição gerada automaticamente com confiança média">
            <a:extLst>
              <a:ext uri="{FF2B5EF4-FFF2-40B4-BE49-F238E27FC236}">
                <a16:creationId xmlns:a16="http://schemas.microsoft.com/office/drawing/2014/main" id="{DD595D65-BD79-A71F-732E-E6D39F6C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05" y="4897553"/>
            <a:ext cx="2908645" cy="69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146B290-0A63-7C8A-42A6-EE22D366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971" y="4897553"/>
            <a:ext cx="4231048" cy="10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704C38F-3512-CF86-2A61-D304A8CCC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27" y="7126362"/>
            <a:ext cx="213360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o&#10;&#10;Descrição gerada automaticamente">
            <a:extLst>
              <a:ext uri="{FF2B5EF4-FFF2-40B4-BE49-F238E27FC236}">
                <a16:creationId xmlns:a16="http://schemas.microsoft.com/office/drawing/2014/main" id="{FE26B29F-7B72-D841-1B78-60D83C6A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71" y="7432353"/>
            <a:ext cx="2133600" cy="50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Sarcoma sinonasal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bifenotípico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(SSB) é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uma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neoplasia rara do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trato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sinonasa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l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caracterizada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pela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expressão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marcadores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neurais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miogênicos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assinatura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molecular é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translocação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envolvendo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 gene </a:t>
            </a:r>
            <a:r>
              <a:rPr lang="en-US" sz="3200" b="0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PAX3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principalmente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 </a:t>
            </a:r>
            <a:r>
              <a:rPr lang="en-US" sz="3200" b="0" i="1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MAML3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embora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associação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outros genes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tenham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descritas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2,3</a:t>
            </a: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Histologicamente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baixo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porém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á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relatos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transformação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literatura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o que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pode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mimetizar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outros sarcomas. </a:t>
            </a:r>
            <a:r>
              <a:rPr lang="pt-BR" sz="32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4,5</a:t>
            </a:r>
            <a:endParaRPr lang="en-US" sz="3200" b="0" i="0" u="none" strike="noStrike" dirty="0">
              <a:solidFill>
                <a:srgbClr val="FAA818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1553F5C-5381-0740-34EB-0B84FB25C683}"/>
              </a:ext>
            </a:extLst>
          </p:cNvPr>
          <p:cNvSpPr/>
          <p:nvPr/>
        </p:nvSpPr>
        <p:spPr>
          <a:xfrm>
            <a:off x="7315200" y="3920837"/>
            <a:ext cx="3657600" cy="5957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S100</a:t>
            </a:r>
            <a:r>
              <a:rPr lang="pt-BR" sz="2400" dirty="0"/>
              <a:t>  /  </a:t>
            </a:r>
            <a:r>
              <a:rPr lang="pt-BR" sz="2400" dirty="0">
                <a:solidFill>
                  <a:srgbClr val="FF0000"/>
                </a:solidFill>
              </a:rPr>
              <a:t>AML</a:t>
            </a:r>
            <a:r>
              <a:rPr lang="pt-BR" sz="2400" dirty="0"/>
              <a:t>  /  DESMINA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66476FB-AFB6-FA38-9ED9-9AE4632D994A}"/>
              </a:ext>
            </a:extLst>
          </p:cNvPr>
          <p:cNvSpPr txBox="1"/>
          <p:nvPr/>
        </p:nvSpPr>
        <p:spPr>
          <a:xfrm>
            <a:off x="4512215" y="8714779"/>
            <a:ext cx="933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Lewis JT, et al. Am J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Surg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2012; 2. Wang X, et al. Nat Genet. 2014; 3.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Bhele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S, et al. Head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Neck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2023; 4. Bell D, et al. Ann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Diagn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Pathol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2022; 5. Meyer A, et al. </a:t>
            </a:r>
            <a:r>
              <a:rPr lang="pt-BR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Virchows</a:t>
            </a:r>
            <a:r>
              <a:rPr lang="pt-BR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Arch. 2023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5BAED-AB52-E02E-47BB-72BDB3B32E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B56956-2311-6480-60FB-21ED30AF5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avaliação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perfil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metilação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DNA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emergiu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como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uma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poderosa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ferramenta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complementar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pesquisa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inicialmente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empregada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tumores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do SNC e sarcomas, mas que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tem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sido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estudada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também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para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outras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topografias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1,2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baseline="30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Tendo em vista as diversas características </a:t>
            </a:r>
            <a:r>
              <a:rPr lang="pt-BR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sobreponentes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 entre as neoplasias </a:t>
            </a:r>
            <a:r>
              <a:rPr lang="pt-BR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sinonasais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pt-BR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Jurmeister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et al. propuseram uma classificação molecular baseada em </a:t>
            </a:r>
            <a:r>
              <a:rPr lang="pt-BR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metilação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do DNA. </a:t>
            </a:r>
            <a:r>
              <a:rPr lang="pt-BR" sz="2800" dirty="0">
                <a:solidFill>
                  <a:srgbClr val="333333"/>
                </a:solidFill>
                <a:latin typeface="Arial" panose="020B0604020202020204" pitchFamily="34" charset="0"/>
              </a:rPr>
              <a:t>Seu estudo mostrou que esses tumores têm assinaturas epigenéticas distintas</a:t>
            </a:r>
            <a:r>
              <a:rPr lang="pt-BR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pt-BR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800" baseline="30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Como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houve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enfoque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carcin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omas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sinonasais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indiferenciados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(SNUCs) 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devido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sua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raridade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SSB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não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incluídos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na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coorte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2800" dirty="0" err="1">
                <a:solidFill>
                  <a:srgbClr val="333333"/>
                </a:solidFill>
                <a:latin typeface="Arial" panose="020B0604020202020204" pitchFamily="34" charset="0"/>
              </a:rPr>
              <a:t>referência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</a:rPr>
              <a:t> inicial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800" b="0" i="0" u="none" strike="noStrike" baseline="3000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endParaRPr lang="pt-BR" sz="2800" b="0" i="0" u="none" strike="noStrike" baseline="3000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B5F90E3-077C-AF2D-BB4B-1A0503CAA8DC}"/>
              </a:ext>
            </a:extLst>
          </p:cNvPr>
          <p:cNvSpPr txBox="1"/>
          <p:nvPr/>
        </p:nvSpPr>
        <p:spPr>
          <a:xfrm>
            <a:off x="4592782" y="8612484"/>
            <a:ext cx="910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Capper D, et al. Nature. 2018; 2. Koelsche C, et al. Nat Commun. 2021; 3. Jurmeister P, et al. Nat Commun. 2022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2166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0C6D3-A0F6-0252-8B50-76DFF967E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F6537-7A3C-39F7-A237-9E39E7702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Em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nosso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estudo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realizamos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análise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molecular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casos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SSB com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investigar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seu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perfil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epigenético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avaliando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correlação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com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tipo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fusão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gênica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apresentado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transformação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alto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grau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 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2" descr="Objetivo - ícones de diversos grátis">
            <a:extLst>
              <a:ext uri="{FF2B5EF4-FFF2-40B4-BE49-F238E27FC236}">
                <a16:creationId xmlns:a16="http://schemas.microsoft.com/office/drawing/2014/main" id="{BFDB9A5E-32FB-BDFE-C0BB-5DD84E3E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80" y="4904509"/>
            <a:ext cx="3515439" cy="35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FAC86-B094-634A-1BA4-D5F6EB29A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3D8C5E-6DB7-6F30-F1DA-8E2E0C9FC1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amostras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FFPE de SSB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foram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recolhidas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4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instituições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submetidas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à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análise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perfil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metilação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utilizando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sz="3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ensaio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Illumina EPIC array 850k.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Dados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clínicos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radiológicos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morfológicos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imuno-histoquímica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revisados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Sempre que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havia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tecido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Sequenciamento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RNA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utilizando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Illumina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TruSight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dados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metilação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comparados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com 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coorte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referência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neoplasias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sinonasais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Jurmeister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et al., 2022)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através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análise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tSNE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317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A8BB3-8E8E-9FA7-ACF3-11C8686FA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8859C1-AA54-9E4A-B0D5-FCF5DA6E4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Catorze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SSB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incluídos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neste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estudo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um deles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parcialmente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publicado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previamente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(Meyer A, et al., 2023).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análise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perfil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metilação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estava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14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amostras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adequado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controle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qualidade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incluindo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com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espécimes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pareados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baixo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Um 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apresentava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transformação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alto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grau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metacrônica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e o outro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sincrônica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inicial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r>
              <a:rPr lang="en-US" sz="3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006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F374E-BDCF-81AA-797A-EBB0D0A37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940064-9D61-5CED-04F1-CE8DE355F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idade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média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diagnóstico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foi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52,7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(OMS, 2023 – 53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anos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Maioria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dos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pacientes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eram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sexo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feminino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(1:2,25).</a:t>
            </a: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Dados do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sequenciamento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RNA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estavam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disponíveis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casos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Tipos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 de </a:t>
            </a:r>
            <a:r>
              <a:rPr lang="en-US" sz="3200" dirty="0" err="1">
                <a:solidFill>
                  <a:srgbClr val="333333"/>
                </a:solidFill>
                <a:latin typeface="Arial" panose="020B0604020202020204" pitchFamily="34" charset="0"/>
              </a:rPr>
              <a:t>fusão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</a:rPr>
              <a:t>: </a:t>
            </a:r>
            <a:r>
              <a:rPr lang="pt-BR" sz="3200" b="0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PAX3::MAML3 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(6 pacientes),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PAX3::FOXO1 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(3 pacientes); em casos isolados - 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PAX3::NCOA2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PAX3::YAP1 </a:t>
            </a:r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e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3200" b="0" i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FUS::POU2AF3(COLCA2)</a:t>
            </a:r>
            <a:r>
              <a:rPr lang="pt-BR" sz="32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657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9B2402D-D689-33B8-620B-0F641C94D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29920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3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5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Props1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4730</TotalTime>
  <Words>1150</Words>
  <Application>Microsoft Office PowerPoint</Application>
  <PresentationFormat>Personalizar</PresentationFormat>
  <Paragraphs>85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Arial</vt:lpstr>
      <vt:lpstr>Calibri Bold</vt:lpstr>
      <vt:lpstr>Congresso de Patologia</vt:lpstr>
      <vt:lpstr>Sarcomas sinonasais bifenotípicos constituem um grupo epigenético distinto, independentemente do tipo de fusão ou transformação de alto grau</vt:lpstr>
      <vt:lpstr>Declaração de Conflito de Interesse</vt:lpstr>
      <vt:lpstr>Introdução</vt:lpstr>
      <vt:lpstr>Introdução</vt:lpstr>
      <vt:lpstr>Objetivo</vt:lpstr>
      <vt:lpstr>Metodologia</vt:lpstr>
      <vt:lpstr>Resultados</vt:lpstr>
      <vt:lpstr>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</vt:lpstr>
      <vt:lpstr>Resultados</vt:lpstr>
      <vt:lpstr>Resultados</vt:lpstr>
      <vt:lpstr>Discussão</vt:lpstr>
      <vt:lpstr>Discussão</vt:lpstr>
      <vt:lpstr>Discussão</vt:lpstr>
      <vt:lpstr>Considerações finais</vt:lpstr>
      <vt:lpstr>Agradecimentos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CN</cp:lastModifiedBy>
  <cp:revision>27</cp:revision>
  <dcterms:created xsi:type="dcterms:W3CDTF">2024-02-22T18:43:09Z</dcterms:created>
  <dcterms:modified xsi:type="dcterms:W3CDTF">2024-05-30T12:14:35Z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